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79" d="100"/>
          <a:sy n="79" d="100"/>
        </p:scale>
        <p:origin x="16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5/3/2016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2.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3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0.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2928" y="1964267"/>
            <a:ext cx="8307197" cy="2421464"/>
          </a:xfrm>
        </p:spPr>
        <p:txBody>
          <a:bodyPr/>
          <a:lstStyle/>
          <a:p>
            <a:r>
              <a:rPr lang="en-US" b="1" dirty="0" smtClean="0">
                <a:solidFill>
                  <a:schemeClr val="bg1"/>
                </a:solidFill>
              </a:rPr>
              <a:t>Project management system</a:t>
            </a:r>
            <a:endParaRPr lang="en-US" b="1" dirty="0">
              <a:solidFill>
                <a:schemeClr val="bg1"/>
              </a:solidFill>
            </a:endParaRPr>
          </a:p>
        </p:txBody>
      </p:sp>
      <p:sp>
        <p:nvSpPr>
          <p:cNvPr id="3" name="Subtitle 2"/>
          <p:cNvSpPr>
            <a:spLocks noGrp="1"/>
          </p:cNvSpPr>
          <p:nvPr>
            <p:ph type="subTitle" idx="1"/>
          </p:nvPr>
        </p:nvSpPr>
        <p:spPr/>
        <p:txBody>
          <a:bodyPr/>
          <a:lstStyle/>
          <a:p>
            <a:r>
              <a:rPr lang="en-US" b="1" dirty="0" smtClean="0">
                <a:solidFill>
                  <a:schemeClr val="bg1"/>
                </a:solidFill>
              </a:rPr>
              <a:t>Project update</a:t>
            </a:r>
            <a:endParaRPr lang="en-US" b="1" dirty="0">
              <a:solidFill>
                <a:schemeClr val="bg1"/>
              </a:solidFill>
            </a:endParaRPr>
          </a:p>
        </p:txBody>
      </p:sp>
      <p:pic>
        <p:nvPicPr>
          <p:cNvPr id="4" name="Picture 3"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902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207281"/>
            <a:ext cx="6096000" cy="981423"/>
          </a:xfrm>
          <a:prstGeom prst="rect">
            <a:avLst/>
          </a:prstGeom>
        </p:spPr>
        <p:txBody>
          <a:bodyPr>
            <a:spAutoFit/>
          </a:bodyPr>
          <a:lstStyle/>
          <a:p>
            <a:pPr marL="457200" marR="0" algn="just">
              <a:lnSpc>
                <a:spcPct val="107000"/>
              </a:lnSpc>
              <a:spcBef>
                <a:spcPts val="0"/>
              </a:spcBef>
              <a:spcAft>
                <a:spcPts val="0"/>
              </a:spcAft>
            </a:pPr>
            <a:r>
              <a:rPr lang="en-US"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2.1 Create project or Edit project</a:t>
            </a:r>
            <a:endPar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Select “</a:t>
            </a:r>
            <a:r>
              <a:rPr lang="en-US"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Project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to add new project or to edit project details.</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6621970" y="207281"/>
            <a:ext cx="1971675" cy="1276350"/>
          </a:xfrm>
          <a:prstGeom prst="rect">
            <a:avLst/>
          </a:prstGeom>
        </p:spPr>
      </p:pic>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512699" y="1351978"/>
            <a:ext cx="5728970" cy="3861435"/>
          </a:xfrm>
          <a:prstGeom prst="rect">
            <a:avLst/>
          </a:prstGeom>
        </p:spPr>
      </p:pic>
      <p:pic>
        <p:nvPicPr>
          <p:cNvPr id="512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680" y="5691409"/>
            <a:ext cx="180975" cy="2476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6" cstate="print">
            <a:extLst>
              <a:ext uri="{28A0092B-C50C-407E-A947-70E740481C1C}">
                <a14:useLocalDpi xmlns:a14="http://schemas.microsoft.com/office/drawing/2010/main" val="0"/>
              </a:ext>
            </a:extLst>
          </a:blip>
          <a:stretch>
            <a:fillRect/>
          </a:stretch>
        </p:blipFill>
        <p:spPr>
          <a:xfrm>
            <a:off x="6445123" y="4500816"/>
            <a:ext cx="4362450" cy="2070735"/>
          </a:xfrm>
          <a:prstGeom prst="rect">
            <a:avLst/>
          </a:prstGeom>
        </p:spPr>
      </p:pic>
      <p:pic>
        <p:nvPicPr>
          <p:cNvPr id="9" name="Picture 8"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43678" y="5615894"/>
            <a:ext cx="5952321" cy="646331"/>
          </a:xfrm>
          <a:prstGeom prst="rect">
            <a:avLst/>
          </a:prstGeom>
          <a:noFill/>
        </p:spPr>
        <p:txBody>
          <a:bodyPr wrap="square" rtlCol="0">
            <a:spAutoFit/>
          </a:bodyPr>
          <a:lstStyle/>
          <a:p>
            <a:r>
              <a:rPr lang="en-US" dirty="0" smtClean="0">
                <a:solidFill>
                  <a:schemeClr val="bg1"/>
                </a:solidFill>
              </a:rPr>
              <a:t>To add a new project click      symbol and fill the requested details.</a:t>
            </a:r>
            <a:endParaRPr lang="en-US" dirty="0">
              <a:solidFill>
                <a:schemeClr val="bg1"/>
              </a:solidFill>
            </a:endParaRPr>
          </a:p>
        </p:txBody>
      </p:sp>
    </p:spTree>
    <p:extLst>
      <p:ext uri="{BB962C8B-B14F-4D97-AF65-F5344CB8AC3E}">
        <p14:creationId xmlns:p14="http://schemas.microsoft.com/office/powerpoint/2010/main" val="1109756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119722" y="107434"/>
            <a:ext cx="1080745" cy="400110"/>
          </a:xfrm>
          <a:prstGeom prst="rect">
            <a:avLst/>
          </a:prstGeom>
        </p:spPr>
        <p:txBody>
          <a:bodyPr wrap="none">
            <a:spAutoFit/>
          </a:bodyPr>
          <a:lstStyle/>
          <a:p>
            <a:r>
              <a:rPr lang="en-US" sz="2000" b="1" dirty="0">
                <a:solidFill>
                  <a:schemeClr val="bg1"/>
                </a:solidFill>
                <a:latin typeface="Times New Roman" panose="02020603050405020304" pitchFamily="18" charset="0"/>
                <a:ea typeface="Calibri" panose="020F0502020204030204" pitchFamily="34" charset="0"/>
              </a:rPr>
              <a:t>Division</a:t>
            </a:r>
            <a:endParaRPr lang="en-US" sz="2000" b="1" dirty="0">
              <a:solidFill>
                <a:schemeClr val="bg1"/>
              </a:solidFill>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234950" y="648017"/>
            <a:ext cx="5753100" cy="2717165"/>
          </a:xfrm>
          <a:prstGeom prst="rect">
            <a:avLst/>
          </a:prstGeom>
        </p:spPr>
      </p:pic>
      <p:sp>
        <p:nvSpPr>
          <p:cNvPr id="4" name="Rectangle 3"/>
          <p:cNvSpPr/>
          <p:nvPr/>
        </p:nvSpPr>
        <p:spPr>
          <a:xfrm>
            <a:off x="119722" y="3536433"/>
            <a:ext cx="6096000" cy="646331"/>
          </a:xfrm>
          <a:prstGeom prst="rect">
            <a:avLst/>
          </a:prstGeom>
        </p:spPr>
        <p:txBody>
          <a:bodyPr>
            <a:spAutoFit/>
          </a:bodyPr>
          <a:lstStyle/>
          <a:p>
            <a:r>
              <a:rPr lang="en-US" dirty="0">
                <a:solidFill>
                  <a:schemeClr val="bg1"/>
                </a:solidFill>
                <a:latin typeface="Times New Roman" panose="02020603050405020304" pitchFamily="18" charset="0"/>
                <a:ea typeface="Calibri" panose="020F0502020204030204" pitchFamily="34" charset="0"/>
              </a:rPr>
              <a:t>Project code – once we save the project details, project code will generate automatically. </a:t>
            </a:r>
            <a:endParaRPr lang="en-US" dirty="0">
              <a:solidFill>
                <a:schemeClr val="bg1"/>
              </a:solidFill>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644483" y="3859598"/>
            <a:ext cx="5826760" cy="2780665"/>
          </a:xfrm>
          <a:prstGeom prst="rect">
            <a:avLst/>
          </a:prstGeom>
        </p:spPr>
      </p:pic>
      <p:pic>
        <p:nvPicPr>
          <p:cNvPr id="6" name="Picture 5"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3005"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732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324367" y="159758"/>
            <a:ext cx="909223" cy="400110"/>
          </a:xfrm>
          <a:prstGeom prst="rect">
            <a:avLst/>
          </a:prstGeom>
        </p:spPr>
        <p:txBody>
          <a:bodyPr wrap="none">
            <a:spAutoFit/>
          </a:bodyPr>
          <a:lstStyle/>
          <a:p>
            <a:r>
              <a:rPr lang="en-US" sz="2000" dirty="0">
                <a:solidFill>
                  <a:schemeClr val="bg1"/>
                </a:solidFill>
                <a:latin typeface="Times New Roman" panose="02020603050405020304" pitchFamily="18" charset="0"/>
                <a:ea typeface="Calibri" panose="020F0502020204030204" pitchFamily="34" charset="0"/>
              </a:rPr>
              <a:t>Project</a:t>
            </a:r>
            <a:endParaRPr lang="en-US" sz="2000" dirty="0">
              <a:solidFill>
                <a:schemeClr val="bg1"/>
              </a:solidFill>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324367" y="636524"/>
            <a:ext cx="4918194" cy="2728468"/>
          </a:xfrm>
          <a:prstGeom prst="rect">
            <a:avLst/>
          </a:prstGeom>
        </p:spPr>
      </p:pic>
      <p:sp>
        <p:nvSpPr>
          <p:cNvPr id="4" name="Rectangle 3"/>
          <p:cNvSpPr/>
          <p:nvPr/>
        </p:nvSpPr>
        <p:spPr>
          <a:xfrm>
            <a:off x="48008" y="3671054"/>
            <a:ext cx="2452916" cy="400110"/>
          </a:xfrm>
          <a:prstGeom prst="rect">
            <a:avLst/>
          </a:prstGeom>
        </p:spPr>
        <p:txBody>
          <a:bodyPr wrap="none">
            <a:spAutoFit/>
          </a:bodyPr>
          <a:lstStyle/>
          <a:p>
            <a:r>
              <a:rPr lang="en-US" sz="2000" dirty="0">
                <a:solidFill>
                  <a:schemeClr val="bg1"/>
                </a:solidFill>
                <a:latin typeface="Times New Roman" panose="02020603050405020304" pitchFamily="18" charset="0"/>
                <a:ea typeface="Calibri" panose="020F0502020204030204" pitchFamily="34" charset="0"/>
              </a:rPr>
              <a:t>Start date &amp; End date </a:t>
            </a:r>
            <a:endParaRPr lang="en-US" sz="2000" dirty="0">
              <a:solidFill>
                <a:schemeClr val="bg1"/>
              </a:solidFill>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303670" y="4040386"/>
            <a:ext cx="5638800" cy="2637790"/>
          </a:xfrm>
          <a:prstGeom prst="rect">
            <a:avLst/>
          </a:prstGeom>
        </p:spPr>
      </p:pic>
      <p:sp>
        <p:nvSpPr>
          <p:cNvPr id="6" name="Rectangle 5"/>
          <p:cNvSpPr/>
          <p:nvPr/>
        </p:nvSpPr>
        <p:spPr>
          <a:xfrm>
            <a:off x="6356119" y="159758"/>
            <a:ext cx="2566728" cy="400110"/>
          </a:xfrm>
          <a:prstGeom prst="rect">
            <a:avLst/>
          </a:prstGeom>
        </p:spPr>
        <p:txBody>
          <a:bodyPr wrap="none">
            <a:spAutoFit/>
          </a:bodyPr>
          <a:lstStyle/>
          <a:p>
            <a:r>
              <a:rPr lang="en-US" sz="2000" dirty="0">
                <a:solidFill>
                  <a:schemeClr val="bg1"/>
                </a:solidFill>
                <a:latin typeface="Times New Roman" panose="02020603050405020304" pitchFamily="18" charset="0"/>
                <a:ea typeface="Calibri" panose="020F0502020204030204" pitchFamily="34" charset="0"/>
              </a:rPr>
              <a:t>Project Primary owner </a:t>
            </a:r>
            <a:endParaRPr lang="en-US" sz="2000" dirty="0">
              <a:solidFill>
                <a:schemeClr val="bg1"/>
              </a:solidFill>
            </a:endParaRPr>
          </a:p>
        </p:txBody>
      </p:sp>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5761776" y="636524"/>
            <a:ext cx="5854065" cy="2658745"/>
          </a:xfrm>
          <a:prstGeom prst="rect">
            <a:avLst/>
          </a:prstGeom>
        </p:spPr>
      </p:pic>
      <p:sp>
        <p:nvSpPr>
          <p:cNvPr id="8" name="Rectangle 7"/>
          <p:cNvSpPr/>
          <p:nvPr/>
        </p:nvSpPr>
        <p:spPr>
          <a:xfrm>
            <a:off x="5761776" y="3402703"/>
            <a:ext cx="2358338" cy="400110"/>
          </a:xfrm>
          <a:prstGeom prst="rect">
            <a:avLst/>
          </a:prstGeom>
        </p:spPr>
        <p:txBody>
          <a:bodyPr wrap="none">
            <a:spAutoFit/>
          </a:bodyPr>
          <a:lstStyle/>
          <a:p>
            <a:r>
              <a:rPr lang="en-US" sz="2000" dirty="0">
                <a:solidFill>
                  <a:schemeClr val="bg1"/>
                </a:solidFill>
                <a:latin typeface="Times New Roman" panose="02020603050405020304" pitchFamily="18" charset="0"/>
                <a:ea typeface="Calibri" panose="020F0502020204030204" pitchFamily="34" charset="0"/>
              </a:rPr>
              <a:t>select the department</a:t>
            </a:r>
            <a:endParaRPr lang="en-US" sz="2000" dirty="0">
              <a:solidFill>
                <a:schemeClr val="bg1"/>
              </a:solidFill>
            </a:endParaRPr>
          </a:p>
        </p:txBody>
      </p:sp>
      <p:pic>
        <p:nvPicPr>
          <p:cNvPr id="9" name="Picture 8"/>
          <p:cNvPicPr/>
          <p:nvPr/>
        </p:nvPicPr>
        <p:blipFill>
          <a:blip r:embed="rId6">
            <a:extLst>
              <a:ext uri="{28A0092B-C50C-407E-A947-70E740481C1C}">
                <a14:useLocalDpi xmlns:a14="http://schemas.microsoft.com/office/drawing/2010/main" val="0"/>
              </a:ext>
            </a:extLst>
          </a:blip>
          <a:stretch>
            <a:fillRect/>
          </a:stretch>
        </p:blipFill>
        <p:spPr>
          <a:xfrm>
            <a:off x="6356119" y="3889367"/>
            <a:ext cx="5729605" cy="2669540"/>
          </a:xfrm>
          <a:prstGeom prst="rect">
            <a:avLst/>
          </a:prstGeom>
        </p:spPr>
      </p:pic>
      <p:pic>
        <p:nvPicPr>
          <p:cNvPr id="10" name="Picture 9"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7450" y="-431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9963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104140" y="85035"/>
            <a:ext cx="1781257" cy="400110"/>
          </a:xfrm>
          <a:prstGeom prst="rect">
            <a:avLst/>
          </a:prstGeom>
        </p:spPr>
        <p:txBody>
          <a:bodyPr wrap="none">
            <a:spAutoFit/>
          </a:bodyPr>
          <a:lstStyle/>
          <a:p>
            <a:r>
              <a:rPr lang="en-US" sz="2000" dirty="0">
                <a:solidFill>
                  <a:schemeClr val="bg1"/>
                </a:solidFill>
                <a:latin typeface="Times New Roman" panose="02020603050405020304" pitchFamily="18" charset="0"/>
                <a:ea typeface="Calibri" panose="020F0502020204030204" pitchFamily="34" charset="0"/>
              </a:rPr>
              <a:t>Project initiator</a:t>
            </a:r>
            <a:endParaRPr lang="en-US" sz="2000" dirty="0">
              <a:solidFill>
                <a:schemeClr val="bg1"/>
              </a:solidFill>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52069" y="526017"/>
            <a:ext cx="5836285" cy="2867025"/>
          </a:xfrm>
          <a:prstGeom prst="rect">
            <a:avLst/>
          </a:prstGeom>
        </p:spPr>
      </p:pic>
      <p:sp>
        <p:nvSpPr>
          <p:cNvPr id="8" name="Rectangle 7"/>
          <p:cNvSpPr/>
          <p:nvPr/>
        </p:nvSpPr>
        <p:spPr>
          <a:xfrm>
            <a:off x="52069" y="3452179"/>
            <a:ext cx="5657660" cy="707886"/>
          </a:xfrm>
          <a:prstGeom prst="rect">
            <a:avLst/>
          </a:prstGeom>
        </p:spPr>
        <p:txBody>
          <a:bodyPr wrap="square">
            <a:spAutoFit/>
          </a:bodyPr>
          <a:lstStyle/>
          <a:p>
            <a:r>
              <a:rPr lang="en-US" sz="2000" dirty="0">
                <a:solidFill>
                  <a:schemeClr val="bg1"/>
                </a:solidFill>
                <a:latin typeface="Times New Roman" panose="02020603050405020304" pitchFamily="18" charset="0"/>
                <a:ea typeface="Calibri" panose="020F0502020204030204" pitchFamily="34" charset="0"/>
              </a:rPr>
              <a:t>Project secondary owner (if applicable otherwise select “none”)</a:t>
            </a:r>
            <a:endParaRPr lang="en-US" sz="2000" dirty="0">
              <a:solidFill>
                <a:schemeClr val="bg1"/>
              </a:solidFill>
            </a:endParaRPr>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04140" y="4098510"/>
            <a:ext cx="5732145" cy="2712720"/>
          </a:xfrm>
          <a:prstGeom prst="rect">
            <a:avLst/>
          </a:prstGeom>
        </p:spPr>
      </p:pic>
      <p:sp>
        <p:nvSpPr>
          <p:cNvPr id="12" name="Rectangle 11"/>
          <p:cNvSpPr/>
          <p:nvPr/>
        </p:nvSpPr>
        <p:spPr>
          <a:xfrm>
            <a:off x="6014910" y="492097"/>
            <a:ext cx="6005170" cy="400110"/>
          </a:xfrm>
          <a:prstGeom prst="rect">
            <a:avLst/>
          </a:prstGeom>
        </p:spPr>
        <p:txBody>
          <a:bodyPr wrap="none">
            <a:spAutoFit/>
          </a:bodyPr>
          <a:lstStyle/>
          <a:p>
            <a:r>
              <a:rPr lang="en-US" sz="2000" dirty="0">
                <a:solidFill>
                  <a:schemeClr val="bg1"/>
                </a:solidFill>
                <a:latin typeface="Times New Roman" panose="02020603050405020304" pitchFamily="18" charset="0"/>
                <a:ea typeface="Calibri" panose="020F0502020204030204" pitchFamily="34" charset="0"/>
              </a:rPr>
              <a:t>Project supporter ( if applicable otherwise select” none”)</a:t>
            </a:r>
            <a:endParaRPr lang="en-US" sz="2000" dirty="0">
              <a:solidFill>
                <a:schemeClr val="bg1"/>
              </a:solidFill>
            </a:endParaRPr>
          </a:p>
        </p:txBody>
      </p:sp>
      <p:pic>
        <p:nvPicPr>
          <p:cNvPr id="16" name="Picture 15"/>
          <p:cNvPicPr/>
          <p:nvPr/>
        </p:nvPicPr>
        <p:blipFill>
          <a:blip r:embed="rId5">
            <a:extLst>
              <a:ext uri="{28A0092B-C50C-407E-A947-70E740481C1C}">
                <a14:useLocalDpi xmlns:a14="http://schemas.microsoft.com/office/drawing/2010/main" val="0"/>
              </a:ext>
            </a:extLst>
          </a:blip>
          <a:stretch>
            <a:fillRect/>
          </a:stretch>
        </p:blipFill>
        <p:spPr>
          <a:xfrm>
            <a:off x="6014910" y="861429"/>
            <a:ext cx="5732145" cy="2712720"/>
          </a:xfrm>
          <a:prstGeom prst="rect">
            <a:avLst/>
          </a:prstGeom>
        </p:spPr>
      </p:pic>
      <p:sp>
        <p:nvSpPr>
          <p:cNvPr id="13" name="Rectangle 12"/>
          <p:cNvSpPr/>
          <p:nvPr/>
        </p:nvSpPr>
        <p:spPr>
          <a:xfrm>
            <a:off x="5761800" y="3574149"/>
            <a:ext cx="6349110" cy="750975"/>
          </a:xfrm>
          <a:prstGeom prst="rect">
            <a:avLst/>
          </a:prstGeom>
        </p:spPr>
        <p:txBody>
          <a:bodyPr wrap="square">
            <a:spAutoFit/>
          </a:bodyPr>
          <a:lstStyle/>
          <a:p>
            <a:pPr algn="just">
              <a:lnSpc>
                <a:spcPct val="107000"/>
              </a:lnSpc>
              <a:spcAft>
                <a:spcPts val="800"/>
              </a:spcAft>
            </a:pP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Browse the document if you need to attached any document to the project</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p:cNvPicPr/>
          <p:nvPr/>
        </p:nvPicPr>
        <p:blipFill>
          <a:blip r:embed="rId6">
            <a:extLst>
              <a:ext uri="{28A0092B-C50C-407E-A947-70E740481C1C}">
                <a14:useLocalDpi xmlns:a14="http://schemas.microsoft.com/office/drawing/2010/main" val="0"/>
              </a:ext>
            </a:extLst>
          </a:blip>
          <a:stretch>
            <a:fillRect/>
          </a:stretch>
        </p:blipFill>
        <p:spPr>
          <a:xfrm>
            <a:off x="7366508" y="4098510"/>
            <a:ext cx="4539678" cy="2592824"/>
          </a:xfrm>
          <a:prstGeom prst="rect">
            <a:avLst/>
          </a:prstGeom>
        </p:spPr>
      </p:pic>
      <p:pic>
        <p:nvPicPr>
          <p:cNvPr id="10" name="Picture 9"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7450" y="3001"/>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458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62437" y="94182"/>
            <a:ext cx="5644494" cy="405367"/>
          </a:xfrm>
          <a:prstGeom prst="rect">
            <a:avLst/>
          </a:prstGeom>
        </p:spPr>
        <p:txBody>
          <a:bodyPr wrap="none">
            <a:spAutoFit/>
          </a:bodyPr>
          <a:lstStyle/>
          <a:p>
            <a:pPr algn="just">
              <a:lnSpc>
                <a:spcPct val="107000"/>
              </a:lnSpc>
              <a:spcAft>
                <a:spcPts val="800"/>
              </a:spcAft>
            </a:pP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Click “</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Save”</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to save the create project in the system.</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188654" y="548259"/>
            <a:ext cx="5732145" cy="3737610"/>
          </a:xfrm>
          <a:prstGeom prst="rect">
            <a:avLst/>
          </a:prstGeom>
        </p:spPr>
      </p:pic>
      <p:pic>
        <p:nvPicPr>
          <p:cNvPr id="717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596" y="5237083"/>
            <a:ext cx="2286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6096000" y="2967990"/>
            <a:ext cx="5943600" cy="3688080"/>
          </a:xfrm>
          <a:prstGeom prst="rect">
            <a:avLst/>
          </a:prstGeom>
        </p:spPr>
      </p:pic>
      <p:pic>
        <p:nvPicPr>
          <p:cNvPr id="9" name="Picture 8"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7450" y="14859"/>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88653" y="4812030"/>
            <a:ext cx="5732145" cy="1231106"/>
          </a:xfrm>
          <a:prstGeom prst="rect">
            <a:avLst/>
          </a:prstGeom>
          <a:noFill/>
        </p:spPr>
        <p:txBody>
          <a:bodyPr wrap="square" rtlCol="0">
            <a:spAutoFit/>
          </a:bodyPr>
          <a:lstStyle/>
          <a:p>
            <a:r>
              <a:rPr lang="en-US" sz="2000" dirty="0" smtClean="0">
                <a:solidFill>
                  <a:schemeClr val="bg1"/>
                </a:solidFill>
                <a:latin typeface="Times New Roman" panose="02020603050405020304" pitchFamily="18" charset="0"/>
                <a:cs typeface="Times New Roman" panose="02020603050405020304" pitchFamily="18" charset="0"/>
              </a:rPr>
              <a:t>Edit Project </a:t>
            </a:r>
          </a:p>
          <a:p>
            <a:r>
              <a:rPr lang="en-US" dirty="0" smtClean="0">
                <a:solidFill>
                  <a:schemeClr val="bg1"/>
                </a:solidFill>
                <a:latin typeface="Times New Roman" panose="02020603050405020304" pitchFamily="18" charset="0"/>
                <a:cs typeface="Times New Roman" panose="02020603050405020304" pitchFamily="18" charset="0"/>
              </a:rPr>
              <a:t>To edit existing project click      symbol in create project page and search the project given by name or by project code.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0434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tile tx="0" ty="0" sx="100000" sy="100000" flip="none" algn="tl"/>
        </a:blipFill>
        <a:effectLst/>
      </p:bgPr>
    </p:bg>
    <p:spTree>
      <p:nvGrpSpPr>
        <p:cNvPr id="1" name=""/>
        <p:cNvGrpSpPr/>
        <p:nvPr/>
      </p:nvGrpSpPr>
      <p:grpSpPr>
        <a:xfrm>
          <a:off x="0" y="0"/>
          <a:ext cx="0" cy="0"/>
          <a:chOff x="0" y="0"/>
          <a:chExt cx="0" cy="0"/>
        </a:xfrm>
      </p:grpSpPr>
      <p:pic>
        <p:nvPicPr>
          <p:cNvPr id="819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621" y="756936"/>
            <a:ext cx="238125" cy="209550"/>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995" y="737886"/>
            <a:ext cx="209550" cy="2476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8496" y="1356318"/>
            <a:ext cx="11119104" cy="2075696"/>
          </a:xfrm>
          <a:prstGeom prst="rect">
            <a:avLst/>
          </a:prstGeom>
        </p:spPr>
        <p:txBody>
          <a:bodyPr wrap="square">
            <a:spAutoFit/>
          </a:bodyPr>
          <a:lstStyle/>
          <a:p>
            <a:pPr algn="just">
              <a:lnSpc>
                <a:spcPct val="107000"/>
              </a:lnSpc>
              <a:spcAft>
                <a:spcPts val="800"/>
              </a:spcAft>
            </a:pPr>
            <a:r>
              <a:rPr lang="en-US"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2.2 Create Task </a:t>
            </a: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project tasks under created project. If we don’t have the task and only the project we need to take the same topic of the project and create a task under that project without not creating a task (to create a task under project is compulsory). </a:t>
            </a: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Note: - Necessary to create at least one task for each project otherwise user cannot see the any of assigned project in their home page.</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389003" y="3817413"/>
            <a:ext cx="1885950" cy="1057275"/>
          </a:xfrm>
          <a:prstGeom prst="rect">
            <a:avLst/>
          </a:prstGeom>
        </p:spPr>
      </p:pic>
      <p:pic>
        <p:nvPicPr>
          <p:cNvPr id="819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2297" y="5083556"/>
            <a:ext cx="2286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853" y="5401628"/>
            <a:ext cx="238125" cy="209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p:nvPr/>
        </p:nvPicPr>
        <p:blipFill>
          <a:blip r:embed="rId7">
            <a:extLst>
              <a:ext uri="{28A0092B-C50C-407E-A947-70E740481C1C}">
                <a14:useLocalDpi xmlns:a14="http://schemas.microsoft.com/office/drawing/2010/main" val="0"/>
              </a:ext>
            </a:extLst>
          </a:blip>
          <a:stretch>
            <a:fillRect/>
          </a:stretch>
        </p:blipFill>
        <p:spPr>
          <a:xfrm>
            <a:off x="5402580" y="4481830"/>
            <a:ext cx="5732145" cy="1839595"/>
          </a:xfrm>
          <a:prstGeom prst="rect">
            <a:avLst/>
          </a:prstGeom>
        </p:spPr>
      </p:pic>
      <p:pic>
        <p:nvPicPr>
          <p:cNvPr id="15" name="Picture 14"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7450" y="20787"/>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8381" y="647753"/>
            <a:ext cx="12037413" cy="646331"/>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Once you found the project that you need to edit click      in front of the project name then        for edit. Once the screen appear edit details  ( as we create a project ) and “ Save”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58496" y="5050335"/>
            <a:ext cx="5270366" cy="646331"/>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Search project      by name or by project code then click the       in front of the name. </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2432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57851" y="76639"/>
            <a:ext cx="920637" cy="400110"/>
          </a:xfrm>
          <a:prstGeom prst="rect">
            <a:avLst/>
          </a:prstGeom>
        </p:spPr>
        <p:txBody>
          <a:bodyPr wrap="none">
            <a:spAutoFit/>
          </a:bodyPr>
          <a:lstStyle/>
          <a:p>
            <a:r>
              <a:rPr lang="en-US" sz="2000" b="1" dirty="0">
                <a:solidFill>
                  <a:schemeClr val="bg1"/>
                </a:solidFill>
                <a:latin typeface="Times New Roman" panose="02020603050405020304" pitchFamily="18" charset="0"/>
                <a:ea typeface="Calibri" panose="020F0502020204030204" pitchFamily="34" charset="0"/>
              </a:rPr>
              <a:t>Create</a:t>
            </a:r>
            <a:endParaRPr lang="en-US" sz="2000" b="1" dirty="0">
              <a:solidFill>
                <a:schemeClr val="bg1"/>
              </a:solidFill>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1551432" y="295656"/>
            <a:ext cx="5943600" cy="6299835"/>
          </a:xfrm>
          <a:prstGeom prst="rect">
            <a:avLst/>
          </a:prstGeom>
        </p:spPr>
      </p:pic>
      <p:pic>
        <p:nvPicPr>
          <p:cNvPr id="4" name="Picture 3"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7450" y="28956"/>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862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09728" y="208526"/>
            <a:ext cx="5468164" cy="369332"/>
          </a:xfrm>
          <a:prstGeom prst="rect">
            <a:avLst/>
          </a:prstGeom>
        </p:spPr>
        <p:txBody>
          <a:bodyPr wrap="none">
            <a:spAutoFit/>
          </a:bodyPr>
          <a:lstStyle/>
          <a:p>
            <a:r>
              <a:rPr lang="en-US" dirty="0">
                <a:solidFill>
                  <a:schemeClr val="bg1"/>
                </a:solidFill>
                <a:latin typeface="Times New Roman" panose="02020603050405020304" pitchFamily="18" charset="0"/>
                <a:ea typeface="Calibri" panose="020F0502020204030204" pitchFamily="34" charset="0"/>
              </a:rPr>
              <a:t>Click the  </a:t>
            </a:r>
            <a:r>
              <a:rPr lang="en-US" dirty="0" smtClean="0">
                <a:solidFill>
                  <a:schemeClr val="bg1"/>
                </a:solidFill>
                <a:latin typeface="Times New Roman" panose="02020603050405020304" pitchFamily="18" charset="0"/>
                <a:ea typeface="Calibri" panose="020F0502020204030204" pitchFamily="34" charset="0"/>
              </a:rPr>
              <a:t>   to </a:t>
            </a:r>
            <a:r>
              <a:rPr lang="en-US" dirty="0">
                <a:solidFill>
                  <a:schemeClr val="bg1"/>
                </a:solidFill>
                <a:latin typeface="Times New Roman" panose="02020603050405020304" pitchFamily="18" charset="0"/>
                <a:ea typeface="Calibri" panose="020F0502020204030204" pitchFamily="34" charset="0"/>
              </a:rPr>
              <a:t>refresh the page and add details as follows</a:t>
            </a:r>
            <a:endParaRPr lang="en-US"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067752" y="269367"/>
            <a:ext cx="180975" cy="24765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301301" y="638699"/>
            <a:ext cx="5085017" cy="6123368"/>
          </a:xfrm>
          <a:prstGeom prst="rect">
            <a:avLst/>
          </a:prstGeom>
        </p:spPr>
      </p:pic>
      <p:sp>
        <p:nvSpPr>
          <p:cNvPr id="5" name="Rectangle 4"/>
          <p:cNvSpPr/>
          <p:nvPr/>
        </p:nvSpPr>
        <p:spPr>
          <a:xfrm>
            <a:off x="5577892" y="838123"/>
            <a:ext cx="6096000" cy="646331"/>
          </a:xfrm>
          <a:prstGeom prst="rect">
            <a:avLst/>
          </a:prstGeom>
        </p:spPr>
        <p:txBody>
          <a:bodyPr>
            <a:spAutoFit/>
          </a:bodyPr>
          <a:lstStyle/>
          <a:p>
            <a:r>
              <a:rPr lang="en-US" dirty="0">
                <a:solidFill>
                  <a:schemeClr val="bg1"/>
                </a:solidFill>
                <a:latin typeface="Times New Roman" panose="02020603050405020304" pitchFamily="18" charset="0"/>
                <a:ea typeface="Calibri" panose="020F0502020204030204" pitchFamily="34" charset="0"/>
              </a:rPr>
              <a:t>To add more task to the same project add by </a:t>
            </a:r>
            <a:r>
              <a:rPr lang="en-US" dirty="0" smtClean="0">
                <a:solidFill>
                  <a:schemeClr val="bg1"/>
                </a:solidFill>
                <a:latin typeface="Times New Roman" panose="02020603050405020304" pitchFamily="18" charset="0"/>
                <a:ea typeface="Calibri" panose="020F0502020204030204" pitchFamily="34" charset="0"/>
              </a:rPr>
              <a:t>clicking     and </a:t>
            </a:r>
            <a:r>
              <a:rPr lang="en-US" dirty="0">
                <a:solidFill>
                  <a:schemeClr val="bg1"/>
                </a:solidFill>
                <a:latin typeface="Times New Roman" panose="02020603050405020304" pitchFamily="18" charset="0"/>
                <a:ea typeface="Calibri" panose="020F0502020204030204" pitchFamily="34" charset="0"/>
              </a:rPr>
              <a:t>enter tasks</a:t>
            </a:r>
            <a:endParaRPr lang="en-US" dirty="0">
              <a:solidFill>
                <a:schemeClr val="bg1"/>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10553128" y="913638"/>
            <a:ext cx="180975" cy="247650"/>
          </a:xfrm>
          <a:prstGeom prst="rect">
            <a:avLst/>
          </a:prstGeom>
        </p:spPr>
      </p:pic>
      <p:sp>
        <p:nvSpPr>
          <p:cNvPr id="8" name="Rectangle 7"/>
          <p:cNvSpPr/>
          <p:nvPr/>
        </p:nvSpPr>
        <p:spPr>
          <a:xfrm>
            <a:off x="5577892" y="1559969"/>
            <a:ext cx="6096000" cy="685059"/>
          </a:xfrm>
          <a:prstGeom prst="rect">
            <a:avLst/>
          </a:prstGeom>
        </p:spPr>
        <p:txBody>
          <a:bodyPr>
            <a:spAutoFit/>
          </a:body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edit tasks details select the task from parent’s task and click  to edit or change details.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11655916" y="1620894"/>
            <a:ext cx="209550" cy="247650"/>
          </a:xfrm>
          <a:prstGeom prst="rect">
            <a:avLst/>
          </a:prstGeom>
        </p:spPr>
      </p:pic>
      <p:sp>
        <p:nvSpPr>
          <p:cNvPr id="10" name="Rectangle 9"/>
          <p:cNvSpPr/>
          <p:nvPr/>
        </p:nvSpPr>
        <p:spPr>
          <a:xfrm>
            <a:off x="5559916" y="2186091"/>
            <a:ext cx="6096000" cy="685059"/>
          </a:xfrm>
          <a:prstGeom prst="rect">
            <a:avLst/>
          </a:prstGeom>
        </p:spPr>
        <p:txBody>
          <a:bodyPr>
            <a:spAutoFit/>
          </a:body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delete the task , select the task from parent’s task and click   and save changes.</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p:cNvPicPr/>
          <p:nvPr/>
        </p:nvPicPr>
        <p:blipFill>
          <a:blip r:embed="rId6">
            <a:extLst>
              <a:ext uri="{28A0092B-C50C-407E-A947-70E740481C1C}">
                <a14:useLocalDpi xmlns:a14="http://schemas.microsoft.com/office/drawing/2010/main" val="0"/>
              </a:ext>
            </a:extLst>
          </a:blip>
          <a:stretch>
            <a:fillRect/>
          </a:stretch>
        </p:blipFill>
        <p:spPr>
          <a:xfrm>
            <a:off x="11655916" y="2406240"/>
            <a:ext cx="180975" cy="190500"/>
          </a:xfrm>
          <a:prstGeom prst="rect">
            <a:avLst/>
          </a:prstGeom>
        </p:spPr>
      </p:pic>
      <p:sp>
        <p:nvSpPr>
          <p:cNvPr id="12" name="Rectangle 11"/>
          <p:cNvSpPr/>
          <p:nvPr/>
        </p:nvSpPr>
        <p:spPr>
          <a:xfrm>
            <a:off x="5577892" y="2883647"/>
            <a:ext cx="6096000" cy="685059"/>
          </a:xfrm>
          <a:prstGeom prst="rect">
            <a:avLst/>
          </a:prstGeom>
        </p:spPr>
        <p:txBody>
          <a:bodyPr>
            <a:spAutoFit/>
          </a:body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Once created the project send email with the attached created screen shot of the project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7450" y="-8338"/>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344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97536" y="31485"/>
            <a:ext cx="11850624" cy="3191515"/>
          </a:xfrm>
          <a:prstGeom prst="rect">
            <a:avLst/>
          </a:prstGeom>
        </p:spPr>
        <p:txBody>
          <a:bodyPr wrap="square">
            <a:spAutoFit/>
          </a:bodyPr>
          <a:lstStyle/>
          <a:p>
            <a:pPr algn="just">
              <a:lnSpc>
                <a:spcPct val="107000"/>
              </a:lnSpc>
              <a:spcAft>
                <a:spcPts val="800"/>
              </a:spcAft>
            </a:pPr>
            <a:r>
              <a:rPr lang="en-US" sz="20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Workflow </a:t>
            </a:r>
            <a:endPar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Workflow </a:t>
            </a:r>
            <a:endPar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Workflow is a collection of tasks that each employee performs on daily basis. HOD of each department is responsible for issuing workflows for their staff members. In general workflows are available only from Monday to Friday (if not exceptional). Each day is covered with list of task to be performed during the day with an allocated time slot. Collection of allocated time slots for each day should be a total of 8 hours or more.</a:t>
            </a:r>
            <a:endPar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Workflow tasks could be repetitive for two or more days. Also there are tasks daily as well as only for specific days. End of each day, employee should refer his /her workflow and update it accordingly. </a:t>
            </a:r>
            <a:endPar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Summary of all updates / dues are sent via email to relevant staff member, System Admin Department and the relevant HOD. </a:t>
            </a:r>
            <a:endParaRPr lang="en-US" sz="1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896737" y="2981390"/>
            <a:ext cx="1552575" cy="186944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292608" y="4016440"/>
            <a:ext cx="5476875" cy="2603500"/>
          </a:xfrm>
          <a:prstGeom prst="rect">
            <a:avLst/>
          </a:prstGeom>
        </p:spPr>
      </p:pic>
      <p:sp>
        <p:nvSpPr>
          <p:cNvPr id="6" name="Rectangle 5"/>
          <p:cNvSpPr/>
          <p:nvPr/>
        </p:nvSpPr>
        <p:spPr>
          <a:xfrm>
            <a:off x="5852160" y="4975660"/>
            <a:ext cx="6096000" cy="685059"/>
          </a:xfrm>
          <a:prstGeom prst="rect">
            <a:avLst/>
          </a:prstGeom>
        </p:spPr>
        <p:txBody>
          <a:bodyPr>
            <a:spAutoFit/>
          </a:body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Select the name in the work flow owner and select New at the bottom to refresh the page.</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388608" y="5720342"/>
            <a:ext cx="3606165" cy="998220"/>
          </a:xfrm>
          <a:prstGeom prst="rect">
            <a:avLst/>
          </a:prstGeom>
        </p:spPr>
      </p:pic>
      <p:pic>
        <p:nvPicPr>
          <p:cNvPr id="8" name="Picture 7"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92608" y="3229204"/>
            <a:ext cx="5340883" cy="646331"/>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3.1.  Assigned workflow </a:t>
            </a:r>
          </a:p>
          <a:p>
            <a:r>
              <a:rPr lang="en-US" dirty="0" smtClean="0">
                <a:solidFill>
                  <a:schemeClr val="bg1"/>
                </a:solidFill>
                <a:latin typeface="Times New Roman" panose="02020603050405020304" pitchFamily="18" charset="0"/>
                <a:cs typeface="Times New Roman" panose="02020603050405020304" pitchFamily="18" charset="0"/>
              </a:rPr>
              <a:t>This tool is to create or edit workflow of the employee.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2922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29828" y="223228"/>
            <a:ext cx="3685624" cy="388696"/>
          </a:xfrm>
          <a:prstGeom prst="rect">
            <a:avLst/>
          </a:prstGeom>
        </p:spPr>
        <p:txBody>
          <a:bodyPr wrap="none">
            <a:spAutoFit/>
          </a:body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Enter details as mentioned as follows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3915452" y="85344"/>
            <a:ext cx="5617464" cy="6683883"/>
          </a:xfrm>
          <a:prstGeom prst="rect">
            <a:avLst/>
          </a:prstGeom>
        </p:spPr>
      </p:pic>
      <p:pic>
        <p:nvPicPr>
          <p:cNvPr id="4" name="Picture 3"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37256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025112" y="-96"/>
            <a:ext cx="5321086" cy="6858096"/>
          </a:xfrm>
          <a:prstGeom prst="rect">
            <a:avLst/>
          </a:prstGeom>
        </p:spPr>
        <p:txBody>
          <a:bodyPr wrap="square">
            <a:spAutoFit/>
          </a:bodyPr>
          <a:lstStyle/>
          <a:p>
            <a:pPr algn="just">
              <a:lnSpc>
                <a:spcPct val="107000"/>
              </a:lnSpc>
              <a:spcAft>
                <a:spcPts val="800"/>
              </a:spcAft>
            </a:pPr>
            <a:r>
              <a:rPr lang="en-US" sz="24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Content</a:t>
            </a: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PMS Introduction</a:t>
            </a:r>
            <a:endPar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Credentials</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Credentials – Designation</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Employee details</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System User</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1430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startAt="2"/>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Project Creation</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project or Edit project</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80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Task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Workflow introduction</a:t>
            </a:r>
            <a:endPar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r>
              <a:rPr lang="en-US"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Workflow</a:t>
            </a:r>
            <a:endParaRPr lang="en-US"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Assigned workflow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Edit workflow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Transfer Workflow</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Workflow email alert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1430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4. Project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wise status and PMS user level view</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96322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1"/>
            <a:ext cx="7936992" cy="787652"/>
          </a:xfrm>
          <a:prstGeom prst="rect">
            <a:avLst/>
          </a:prstGeom>
        </p:spPr>
        <p:txBody>
          <a:bodyPr wrap="square">
            <a:spAutoFit/>
          </a:bodyPr>
          <a:lstStyle/>
          <a:p>
            <a:pPr algn="just">
              <a:lnSpc>
                <a:spcPct val="107000"/>
              </a:lnSpc>
              <a:spcAft>
                <a:spcPts val="800"/>
              </a:spcAft>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3.2 Edit workflow </a:t>
            </a:r>
            <a:endPar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edit workflow task – go to task list and select the task and click edit </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340423" y="949833"/>
            <a:ext cx="5732145" cy="2495550"/>
          </a:xfrm>
          <a:prstGeom prst="rect">
            <a:avLst/>
          </a:prstGeom>
        </p:spPr>
      </p:pic>
      <p:sp>
        <p:nvSpPr>
          <p:cNvPr id="4" name="Rectangle 3"/>
          <p:cNvSpPr/>
          <p:nvPr/>
        </p:nvSpPr>
        <p:spPr>
          <a:xfrm>
            <a:off x="6152292" y="1984395"/>
            <a:ext cx="6096000" cy="685059"/>
          </a:xfrm>
          <a:prstGeom prst="rect">
            <a:avLst/>
          </a:prstGeom>
        </p:spPr>
        <p:txBody>
          <a:bodyPr>
            <a:spAutoFit/>
          </a:body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Then once the following screen will appear and then update details and click update button to save edit details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6254495" y="3116961"/>
            <a:ext cx="5732145" cy="3501390"/>
          </a:xfrm>
          <a:prstGeom prst="rect">
            <a:avLst/>
          </a:prstGeom>
        </p:spPr>
      </p:pic>
      <p:sp>
        <p:nvSpPr>
          <p:cNvPr id="6" name="Rectangle 5"/>
          <p:cNvSpPr/>
          <p:nvPr/>
        </p:nvSpPr>
        <p:spPr>
          <a:xfrm>
            <a:off x="67532" y="3934916"/>
            <a:ext cx="6096000" cy="1380378"/>
          </a:xfrm>
          <a:prstGeom prst="rect">
            <a:avLst/>
          </a:prstGeom>
        </p:spPr>
        <p:txBody>
          <a:bodyPr>
            <a:spAutoFit/>
          </a:body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Please note need to change each task that you need to edit as above.</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If one workflow task is for five days (Mon to Fri) you need edit each task (5 tasks for 5 days) and edit the same way.</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7450" y="1"/>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0735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134112" y="172583"/>
            <a:ext cx="9753600" cy="388696"/>
          </a:xfrm>
          <a:prstGeom prst="rect">
            <a:avLst/>
          </a:prstGeom>
        </p:spPr>
        <p:txBody>
          <a:bodyPr wrap="square">
            <a:spAutoFit/>
          </a:body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delete task from Work Flow you have to put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Wingdings 2" panose="05020102010507070707" pitchFamily="18" charset="2"/>
              </a:rPr>
              <a: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on to the tick box and click on to delete button</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560912" y="723580"/>
            <a:ext cx="5732145" cy="2569210"/>
          </a:xfrm>
          <a:prstGeom prst="rect">
            <a:avLst/>
          </a:prstGeom>
        </p:spPr>
      </p:pic>
      <p:sp>
        <p:nvSpPr>
          <p:cNvPr id="4" name="Rectangle 3"/>
          <p:cNvSpPr/>
          <p:nvPr/>
        </p:nvSpPr>
        <p:spPr>
          <a:xfrm>
            <a:off x="134112" y="3292790"/>
            <a:ext cx="9753600" cy="787652"/>
          </a:xfrm>
          <a:prstGeom prst="rect">
            <a:avLst/>
          </a:prstGeom>
        </p:spPr>
        <p:txBody>
          <a:bodyPr wrap="square">
            <a:spAutoFit/>
          </a:bodyPr>
          <a:lstStyle/>
          <a:p>
            <a:pPr algn="just">
              <a:lnSpc>
                <a:spcPct val="107000"/>
              </a:lnSpc>
              <a:spcAft>
                <a:spcPts val="800"/>
              </a:spcAft>
            </a:pPr>
            <a:r>
              <a:rPr lang="en-US"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3.</a:t>
            </a:r>
            <a:r>
              <a:rPr lang="en-US"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Transfer Workflow </a:t>
            </a:r>
          </a:p>
          <a:p>
            <a:pPr marL="68580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Go to the transfer workflow section and follow the mentioned instructions as in the screen shot  </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3071431" y="4015744"/>
            <a:ext cx="5732145" cy="2711450"/>
          </a:xfrm>
          <a:prstGeom prst="rect">
            <a:avLst/>
          </a:prstGeom>
        </p:spPr>
      </p:pic>
      <p:pic>
        <p:nvPicPr>
          <p:cNvPr id="6" name="Picture 5"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65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158496" y="0"/>
            <a:ext cx="11765280" cy="1116972"/>
          </a:xfrm>
          <a:prstGeom prst="rect">
            <a:avLst/>
          </a:prstGeom>
        </p:spPr>
        <p:txBody>
          <a:bodyPr wrap="square">
            <a:spAutoFit/>
          </a:bodyPr>
          <a:lstStyle/>
          <a:p>
            <a:pPr marL="57150" marR="0" algn="just">
              <a:lnSpc>
                <a:spcPct val="107000"/>
              </a:lnSpc>
              <a:spcBef>
                <a:spcPts val="0"/>
              </a:spcBef>
              <a:spcAft>
                <a:spcPts val="800"/>
              </a:spcAft>
            </a:pP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4 Workflow email alert </a:t>
            </a:r>
          </a:p>
          <a:p>
            <a:pPr marL="5715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If there is requirement for any senior person to received work flow after entering it to the system, you can use this section to add those recipients.</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754951" y="1084015"/>
            <a:ext cx="5732145" cy="2744470"/>
          </a:xfrm>
          <a:prstGeom prst="rect">
            <a:avLst/>
          </a:prstGeom>
        </p:spPr>
      </p:pic>
      <p:sp>
        <p:nvSpPr>
          <p:cNvPr id="4" name="Rectangle 3"/>
          <p:cNvSpPr/>
          <p:nvPr/>
        </p:nvSpPr>
        <p:spPr>
          <a:xfrm>
            <a:off x="-360172" y="3963644"/>
            <a:ext cx="6096000" cy="1277786"/>
          </a:xfrm>
          <a:prstGeom prst="rect">
            <a:avLst/>
          </a:prstGeom>
        </p:spPr>
        <p:txBody>
          <a:bodyPr>
            <a:spAutoFit/>
          </a:bodyPr>
          <a:lstStyle/>
          <a:p>
            <a:pPr marL="68580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get the workflow summary – Create project department and select the department then add the head of the department (who wants to have the department summary) with system admin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909627" y="3963644"/>
            <a:ext cx="5732145" cy="2708275"/>
          </a:xfrm>
          <a:prstGeom prst="rect">
            <a:avLst/>
          </a:prstGeom>
        </p:spPr>
      </p:pic>
      <p:pic>
        <p:nvPicPr>
          <p:cNvPr id="6" name="Picture 5"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7450" y="8607"/>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332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172184" y="0"/>
            <a:ext cx="4825039" cy="388696"/>
          </a:xfrm>
          <a:prstGeom prst="rect">
            <a:avLst/>
          </a:prstGeom>
        </p:spPr>
        <p:txBody>
          <a:bodyPr wrap="none">
            <a:spAutoFit/>
          </a:bodyPr>
          <a:lstStyle/>
          <a:p>
            <a:pPr marL="342900" marR="0" lvl="0" indent="-342900" algn="just">
              <a:lnSpc>
                <a:spcPct val="107000"/>
              </a:lnSpc>
              <a:spcBef>
                <a:spcPts val="0"/>
              </a:spcBef>
              <a:spcAft>
                <a:spcPts val="800"/>
              </a:spcAft>
              <a:buFont typeface="+mj-lt"/>
              <a:buAutoNum type="arabicPeriod"/>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Project wise status and PMS user level view</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667893" y="495300"/>
            <a:ext cx="1809750" cy="990600"/>
          </a:xfrm>
          <a:prstGeom prst="rect">
            <a:avLst/>
          </a:prstGeom>
        </p:spPr>
      </p:pic>
      <p:sp>
        <p:nvSpPr>
          <p:cNvPr id="4" name="Rectangle 3"/>
          <p:cNvSpPr/>
          <p:nvPr/>
        </p:nvSpPr>
        <p:spPr>
          <a:xfrm>
            <a:off x="196024" y="1592504"/>
            <a:ext cx="11703368" cy="3442737"/>
          </a:xfrm>
          <a:prstGeom prst="rect">
            <a:avLst/>
          </a:prstGeom>
        </p:spPr>
        <p:txBody>
          <a:bodyPr wrap="square">
            <a:spAutoFit/>
          </a:bodyPr>
          <a:lstStyle/>
          <a:p>
            <a:pPr marL="5715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Primary responsibility of System Admin is to follow up and conduct PMS review meetings for each department. </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5715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Using “Project Wise Status “section system admin can have a report in various categories as below</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All projects</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SL projects/US Projects</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SL department wise projects /US department wise projects</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Project owner wise report</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Task owner wise report</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Projects in specific time period</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387911" y="3880675"/>
            <a:ext cx="5732145" cy="2729865"/>
          </a:xfrm>
          <a:prstGeom prst="rect">
            <a:avLst/>
          </a:prstGeom>
        </p:spPr>
      </p:pic>
      <p:pic>
        <p:nvPicPr>
          <p:cNvPr id="6" name="Picture 5"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2781" y="17205"/>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444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84377"/>
            <a:ext cx="7449312" cy="388696"/>
          </a:xfrm>
          <a:prstGeom prst="rect">
            <a:avLst/>
          </a:prstGeom>
        </p:spPr>
        <p:txBody>
          <a:bodyPr wrap="square">
            <a:spAutoFit/>
          </a:bodyPr>
          <a:lstStyle/>
          <a:p>
            <a:pPr marL="685800" marR="0" indent="-74295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Also system admin can have user wise report using “PMS user level view”</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182880" y="599122"/>
            <a:ext cx="5732145" cy="2733675"/>
          </a:xfrm>
          <a:prstGeom prst="rect">
            <a:avLst/>
          </a:prstGeom>
        </p:spPr>
      </p:pic>
      <p:sp>
        <p:nvSpPr>
          <p:cNvPr id="4" name="Rectangle 3"/>
          <p:cNvSpPr/>
          <p:nvPr/>
        </p:nvSpPr>
        <p:spPr>
          <a:xfrm>
            <a:off x="0" y="3504432"/>
            <a:ext cx="7242048" cy="400441"/>
          </a:xfrm>
          <a:prstGeom prst="rect">
            <a:avLst/>
          </a:prstGeom>
        </p:spPr>
        <p:txBody>
          <a:bodyPr wrap="square">
            <a:spAutoFit/>
          </a:bodyPr>
          <a:lstStyle/>
          <a:p>
            <a:pPr marL="685800" marR="0" indent="-74295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Pie chart gives overall idea about projects assigned to selected employee</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401383" y="3904873"/>
            <a:ext cx="5732145" cy="2745105"/>
          </a:xfrm>
          <a:prstGeom prst="rect">
            <a:avLst/>
          </a:prstGeom>
        </p:spPr>
      </p:pic>
      <p:pic>
        <p:nvPicPr>
          <p:cNvPr id="6" name="Picture 5"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7450" y="16553"/>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063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07264" y="0"/>
            <a:ext cx="9497568" cy="388696"/>
          </a:xfrm>
          <a:prstGeom prst="rect">
            <a:avLst/>
          </a:prstGeom>
        </p:spPr>
        <p:txBody>
          <a:bodyPr wrap="square">
            <a:spAutoFit/>
          </a:bodyPr>
          <a:lstStyle/>
          <a:p>
            <a:pPr marL="5715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view more details, click on to “to be complete” as below screen shot.</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2258568" y="628459"/>
            <a:ext cx="5943600" cy="5869305"/>
          </a:xfrm>
          <a:prstGeom prst="rect">
            <a:avLst/>
          </a:prstGeom>
        </p:spPr>
      </p:pic>
      <p:pic>
        <p:nvPicPr>
          <p:cNvPr id="4" name="Picture 3"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68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053166" y="1983783"/>
            <a:ext cx="8198603" cy="1323439"/>
          </a:xfrm>
          <a:prstGeom prst="rect">
            <a:avLst/>
          </a:prstGeom>
          <a:noFill/>
        </p:spPr>
        <p:txBody>
          <a:bodyPr wrap="square" rtlCol="0">
            <a:spAutoFit/>
          </a:bodyPr>
          <a:lstStyle/>
          <a:p>
            <a:r>
              <a:rPr lang="en-US" sz="8000" dirty="0" smtClean="0">
                <a:solidFill>
                  <a:schemeClr val="bg1"/>
                </a:solidFill>
                <a:latin typeface="Times New Roman" panose="02020603050405020304" pitchFamily="18" charset="0"/>
                <a:cs typeface="Times New Roman" panose="02020603050405020304" pitchFamily="18" charset="0"/>
              </a:rPr>
              <a:t>Thank </a:t>
            </a:r>
            <a:r>
              <a:rPr lang="en-US" sz="8000" dirty="0" smtClean="0">
                <a:solidFill>
                  <a:schemeClr val="bg1"/>
                </a:solidFill>
                <a:latin typeface="Times New Roman" panose="02020603050405020304" pitchFamily="18" charset="0"/>
                <a:cs typeface="Times New Roman" panose="02020603050405020304" pitchFamily="18" charset="0"/>
              </a:rPr>
              <a:t>you ! </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538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402336" y="5055108"/>
            <a:ext cx="6096000" cy="1267398"/>
          </a:xfrm>
          <a:prstGeom prst="rect">
            <a:avLst/>
          </a:prstGeom>
        </p:spPr>
        <p:txBody>
          <a:bodyPr>
            <a:spAutoFit/>
          </a:bodyPr>
          <a:lstStyle/>
          <a:p>
            <a:pPr>
              <a:lnSpc>
                <a:spcPct val="107000"/>
              </a:lnSpc>
              <a:spcAft>
                <a:spcPts val="800"/>
              </a:spcAft>
            </a:pPr>
            <a:r>
              <a:rPr 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PMS </a:t>
            </a:r>
          </a:p>
          <a:p>
            <a:pPr marL="342900" marR="0" lvl="0" indent="-342900">
              <a:lnSpc>
                <a:spcPct val="115000"/>
              </a:lnSpc>
              <a:spcBef>
                <a:spcPts val="0"/>
              </a:spcBef>
              <a:spcAft>
                <a:spcPts val="1000"/>
              </a:spcAft>
              <a:buFont typeface="+mj-lt"/>
              <a:buAutoNum type="arabicPeriod"/>
            </a:pP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Login to the PMS account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PMS Link - </a:t>
            </a:r>
            <a:r>
              <a:rPr lang="en-US" u="sng" dirty="0">
                <a:solidFill>
                  <a:schemeClr val="bg1"/>
                </a:solidFill>
                <a:latin typeface="Calibri" panose="020F0502020204030204" pitchFamily="34" charset="0"/>
                <a:ea typeface="Calibri" panose="020F0502020204030204" pitchFamily="34" charset="0"/>
                <a:cs typeface="Times New Roman" panose="02020603050405020304" pitchFamily="18" charset="0"/>
              </a:rPr>
              <a:t>http://69.63.218.233:86/pms/index.php</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6754368" y="4234624"/>
            <a:ext cx="5288598" cy="2470976"/>
          </a:xfrm>
          <a:prstGeom prst="rect">
            <a:avLst/>
          </a:prstGeom>
        </p:spPr>
      </p:pic>
      <p:sp>
        <p:nvSpPr>
          <p:cNvPr id="4" name="Rectangle 3"/>
          <p:cNvSpPr/>
          <p:nvPr/>
        </p:nvSpPr>
        <p:spPr>
          <a:xfrm>
            <a:off x="792480" y="278082"/>
            <a:ext cx="10131552" cy="4161652"/>
          </a:xfrm>
          <a:prstGeom prst="rect">
            <a:avLst/>
          </a:prstGeom>
        </p:spPr>
        <p:txBody>
          <a:bodyPr wrap="square">
            <a:spAutoFit/>
          </a:bodyPr>
          <a:lstStyle/>
          <a:p>
            <a:pPr algn="just">
              <a:lnSpc>
                <a:spcPct val="107000"/>
              </a:lnSpc>
              <a:spcAft>
                <a:spcPts val="800"/>
              </a:spcAft>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PMS – PROJECT MANAGEMENT SYSTEM</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Projects</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PMS is designed (tailor-made) for our organization for the purpose of monitoring the performance of each employee even remotely.</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Each employee is emphasized and guided on PMS and is expected to fulfill the PMS requirements on time in a regular basis.</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Each </a:t>
            </a:r>
            <a:r>
              <a:rPr lang="en-US"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one -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time task assigned for an employee is a Project for him/her. Therefore, PMS should be created with the specific tasks and deadlines for each.</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PMs Creation needs to be sent to System Admin Department (since PMS creation is possible only for those who have admin rights in the PMS in System Admin Department). Updating and amendments for the same PMSs should be followed through by the relevant PMS user (it should not be sent for System Admin Department)</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7450" y="11382"/>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513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548948" y="454876"/>
            <a:ext cx="2209451" cy="399405"/>
          </a:xfrm>
          <a:prstGeom prst="rect">
            <a:avLst/>
          </a:prstGeom>
        </p:spPr>
        <p:txBody>
          <a:bodyPr wrap="none">
            <a:spAutoFit/>
          </a:bodyPr>
          <a:lstStyle/>
          <a:p>
            <a:pPr>
              <a:lnSpc>
                <a:spcPct val="107000"/>
              </a:lnSpc>
              <a:spcAft>
                <a:spcPts val="800"/>
              </a:spcAft>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PMS home screen </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1109472" y="999744"/>
            <a:ext cx="9009888" cy="5364480"/>
          </a:xfrm>
          <a:prstGeom prst="rect">
            <a:avLst/>
          </a:prstGeom>
        </p:spPr>
      </p:pic>
      <p:pic>
        <p:nvPicPr>
          <p:cNvPr id="4" name="Picture 3"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7303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43840" y="215220"/>
            <a:ext cx="11751848" cy="3385286"/>
          </a:xfrm>
          <a:prstGeom prst="rect">
            <a:avLst/>
          </a:prstGeom>
        </p:spPr>
        <p:txBody>
          <a:bodyPr wrap="square">
            <a:spAutoFit/>
          </a:bodyPr>
          <a:lstStyle/>
          <a:p>
            <a:pPr marL="342900" marR="0" lvl="0" indent="-342900" algn="just">
              <a:lnSpc>
                <a:spcPct val="107000"/>
              </a:lnSpc>
              <a:spcBef>
                <a:spcPts val="0"/>
              </a:spcBef>
              <a:spcAft>
                <a:spcPts val="0"/>
              </a:spcAft>
              <a:buFont typeface="+mj-lt"/>
              <a:buAutoNum type="arabicPeriod"/>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Credentials</a:t>
            </a:r>
          </a:p>
          <a:p>
            <a:pPr marL="4572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For New </a:t>
            </a:r>
            <a:r>
              <a:rPr lang="en-US"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Recruits,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HR will raise an IT ticket (service request system) to IT support with access requirement form. Then once you system admin receive that ticket through mail and HOD check and download the access request form from “Specie work” (TEKNOWLEDGE SHARED SERVICE HELPDESK).Based on the form will create PMS credentials and send to employee office email address and update the IT ticketing system as well to confirm the work has done.</a:t>
            </a:r>
          </a:p>
          <a:p>
            <a:pPr marL="4572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gn="just">
              <a:lnSpc>
                <a:spcPct val="107000"/>
              </a:lnSpc>
              <a:spcBef>
                <a:spcPts val="0"/>
              </a:spcBef>
              <a:spcAft>
                <a:spcPts val="0"/>
              </a:spcAft>
              <a:buFont typeface="+mj-lt"/>
              <a:buAutoNum type="arabicPeriod"/>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Credentials – Designation</a:t>
            </a:r>
          </a:p>
          <a:p>
            <a:pPr marL="6858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Check the designation whether that designation already in access or if not need to create a designation in the system.</a:t>
            </a:r>
          </a:p>
          <a:p>
            <a:pPr marL="6858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68580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PMS – Designation Details – Search (type the designation and if the designation is available in the system it will appear)</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4024755" y="3209330"/>
            <a:ext cx="5943600" cy="2766060"/>
          </a:xfrm>
          <a:prstGeom prst="rect">
            <a:avLst/>
          </a:prstGeom>
        </p:spPr>
      </p:pic>
      <p:sp>
        <p:nvSpPr>
          <p:cNvPr id="4" name="Rectangle 3"/>
          <p:cNvSpPr/>
          <p:nvPr/>
        </p:nvSpPr>
        <p:spPr>
          <a:xfrm>
            <a:off x="243840" y="5975390"/>
            <a:ext cx="6096000" cy="646331"/>
          </a:xfrm>
          <a:prstGeom prst="rect">
            <a:avLst/>
          </a:prstGeom>
        </p:spPr>
        <p:txBody>
          <a:bodyPr>
            <a:spAutoFit/>
          </a:bodyPr>
          <a:lstStyle/>
          <a:p>
            <a:r>
              <a:rPr lang="en-US" dirty="0">
                <a:solidFill>
                  <a:schemeClr val="bg1"/>
                </a:solidFill>
                <a:latin typeface="Times New Roman" panose="02020603050405020304" pitchFamily="18" charset="0"/>
                <a:ea typeface="Calibri" panose="020F0502020204030204" pitchFamily="34" charset="0"/>
              </a:rPr>
              <a:t>If the designation is not available in the system need to create a designation </a:t>
            </a:r>
            <a:endParaRPr lang="en-US" dirty="0">
              <a:solidFill>
                <a:schemeClr val="bg1"/>
              </a:solidFill>
            </a:endParaRPr>
          </a:p>
        </p:txBody>
      </p:sp>
      <p:pic>
        <p:nvPicPr>
          <p:cNvPr id="5" name="Picture 4"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455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a:xfrm>
            <a:off x="1063752" y="400685"/>
            <a:ext cx="5943600" cy="1545590"/>
          </a:xfrm>
          <a:prstGeom prst="rect">
            <a:avLst/>
          </a:prstGeom>
        </p:spPr>
      </p:pic>
      <p:sp>
        <p:nvSpPr>
          <p:cNvPr id="3" name="Rectangle 2"/>
          <p:cNvSpPr/>
          <p:nvPr/>
        </p:nvSpPr>
        <p:spPr>
          <a:xfrm>
            <a:off x="7769921" y="830950"/>
            <a:ext cx="3410143" cy="685059"/>
          </a:xfrm>
          <a:prstGeom prst="rect">
            <a:avLst/>
          </a:prstGeom>
        </p:spPr>
        <p:txBody>
          <a:bodyPr wrap="square">
            <a:spAutoFit/>
          </a:bodyPr>
          <a:lstStyle/>
          <a:p>
            <a:pPr algn="just">
              <a:lnSpc>
                <a:spcPct val="107000"/>
              </a:lnSpc>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Type the designation that need to be added and “</a:t>
            </a:r>
            <a:r>
              <a:rPr lang="en-US"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save</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1210056" y="2365375"/>
            <a:ext cx="5943600" cy="2980690"/>
          </a:xfrm>
          <a:prstGeom prst="rect">
            <a:avLst/>
          </a:prstGeom>
        </p:spPr>
      </p:pic>
      <p:pic>
        <p:nvPicPr>
          <p:cNvPr id="1028"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2243">
            <a:off x="8352703" y="5689688"/>
            <a:ext cx="409534" cy="176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7450" y="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84783" y="5596336"/>
            <a:ext cx="10652967" cy="646331"/>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If we need to change the designation search and select the designation and click           and once you done the changes click “update”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65065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pic>
        <p:nvPicPr>
          <p:cNvPr id="2049"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2669" y="698502"/>
            <a:ext cx="180975" cy="247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233151" y="1768984"/>
            <a:ext cx="5639435" cy="2802890"/>
          </a:xfrm>
          <a:prstGeom prst="rect">
            <a:avLst/>
          </a:prstGeom>
        </p:spPr>
      </p:pic>
      <p:pic>
        <p:nvPicPr>
          <p:cNvPr id="2053"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191" y="5073183"/>
            <a:ext cx="2286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4461" y="5054133"/>
            <a:ext cx="238125" cy="209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p:nvPr/>
        </p:nvPicPr>
        <p:blipFill>
          <a:blip r:embed="rId7">
            <a:extLst>
              <a:ext uri="{28A0092B-C50C-407E-A947-70E740481C1C}">
                <a14:useLocalDpi xmlns:a14="http://schemas.microsoft.com/office/drawing/2010/main" val="0"/>
              </a:ext>
            </a:extLst>
          </a:blip>
          <a:stretch>
            <a:fillRect/>
          </a:stretch>
        </p:blipFill>
        <p:spPr>
          <a:xfrm>
            <a:off x="1046162" y="5713412"/>
            <a:ext cx="6715125" cy="892175"/>
          </a:xfrm>
          <a:prstGeom prst="rect">
            <a:avLst/>
          </a:prstGeom>
        </p:spPr>
      </p:pic>
      <p:pic>
        <p:nvPicPr>
          <p:cNvPr id="12" name="Picture 11"/>
          <p:cNvPicPr/>
          <p:nvPr/>
        </p:nvPicPr>
        <p:blipFill>
          <a:blip r:embed="rId8">
            <a:extLst>
              <a:ext uri="{28A0092B-C50C-407E-A947-70E740481C1C}">
                <a14:useLocalDpi xmlns:a14="http://schemas.microsoft.com/office/drawing/2010/main" val="0"/>
              </a:ext>
            </a:extLst>
          </a:blip>
          <a:stretch>
            <a:fillRect/>
          </a:stretch>
        </p:blipFill>
        <p:spPr>
          <a:xfrm>
            <a:off x="7006325" y="1780635"/>
            <a:ext cx="4598035" cy="2930206"/>
          </a:xfrm>
          <a:prstGeom prst="rect">
            <a:avLst/>
          </a:prstGeom>
        </p:spPr>
      </p:pic>
      <p:pic>
        <p:nvPicPr>
          <p:cNvPr id="13" name="Picture 12"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77450" y="-3174"/>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33152" y="34554"/>
            <a:ext cx="11958847" cy="1785104"/>
          </a:xfrm>
          <a:prstGeom prst="rect">
            <a:avLst/>
          </a:prstGeom>
          <a:noFill/>
        </p:spPr>
        <p:txBody>
          <a:bodyPr wrap="square" rtlCol="0">
            <a:spAutoFit/>
          </a:bodyPr>
          <a:lstStyle/>
          <a:p>
            <a:r>
              <a:rPr lang="en-US" sz="2000" b="1" dirty="0" smtClean="0">
                <a:solidFill>
                  <a:schemeClr val="bg1"/>
                </a:solidFill>
              </a:rPr>
              <a:t>2. Employee details – </a:t>
            </a:r>
          </a:p>
          <a:p>
            <a:r>
              <a:rPr lang="en-US" dirty="0">
                <a:solidFill>
                  <a:schemeClr val="bg1"/>
                </a:solidFill>
              </a:rPr>
              <a:t> </a:t>
            </a:r>
            <a:r>
              <a:rPr lang="en-US" dirty="0" smtClean="0">
                <a:solidFill>
                  <a:schemeClr val="bg1"/>
                </a:solidFill>
              </a:rPr>
              <a:t>    </a:t>
            </a:r>
            <a:r>
              <a:rPr lang="en-US" u="sng" dirty="0" smtClean="0">
                <a:solidFill>
                  <a:schemeClr val="bg1"/>
                </a:solidFill>
              </a:rPr>
              <a:t>Add a new employee</a:t>
            </a:r>
          </a:p>
          <a:p>
            <a:r>
              <a:rPr lang="en-US" dirty="0" smtClean="0">
                <a:solidFill>
                  <a:schemeClr val="bg1"/>
                </a:solidFill>
              </a:rPr>
              <a:t>once you have done the designation need to enter employee details to the system to add the employee, click on        symbol to refresh the page and enter details as below, </a:t>
            </a:r>
          </a:p>
          <a:p>
            <a:r>
              <a:rPr lang="en-US" dirty="0" smtClean="0">
                <a:solidFill>
                  <a:schemeClr val="bg1"/>
                </a:solidFill>
              </a:rPr>
              <a:t>Search designation – Type the country as system mentioned ( SL/US/UK/MLD/TL) – title – first name – Last name – email address – click “save” . Please note highlighted areas are compulsory to fill.</a:t>
            </a:r>
            <a:endParaRPr lang="en-US" dirty="0">
              <a:solidFill>
                <a:schemeClr val="bg1"/>
              </a:solidFill>
            </a:endParaRPr>
          </a:p>
        </p:txBody>
      </p:sp>
      <p:sp>
        <p:nvSpPr>
          <p:cNvPr id="10" name="TextBox 9"/>
          <p:cNvSpPr txBox="1"/>
          <p:nvPr/>
        </p:nvSpPr>
        <p:spPr>
          <a:xfrm>
            <a:off x="208726" y="4664835"/>
            <a:ext cx="11395634" cy="646331"/>
          </a:xfrm>
          <a:prstGeom prst="rect">
            <a:avLst/>
          </a:prstGeom>
          <a:noFill/>
        </p:spPr>
        <p:txBody>
          <a:bodyPr wrap="square" rtlCol="0">
            <a:spAutoFit/>
          </a:bodyPr>
          <a:lstStyle/>
          <a:p>
            <a:r>
              <a:rPr lang="en-US" u="sng" dirty="0" smtClean="0">
                <a:solidFill>
                  <a:schemeClr val="bg1"/>
                </a:solidFill>
              </a:rPr>
              <a:t>Edit Existing Employee </a:t>
            </a:r>
            <a:endParaRPr lang="en-US" dirty="0" smtClean="0">
              <a:solidFill>
                <a:schemeClr val="bg1"/>
              </a:solidFill>
            </a:endParaRPr>
          </a:p>
          <a:p>
            <a:r>
              <a:rPr lang="en-US" dirty="0" smtClean="0">
                <a:solidFill>
                  <a:schemeClr val="bg1"/>
                </a:solidFill>
              </a:rPr>
              <a:t>Click the symbol        then search the employee and click        which is place before the name</a:t>
            </a:r>
            <a:r>
              <a:rPr lang="en-US" dirty="0" smtClean="0"/>
              <a:t>. </a:t>
            </a:r>
            <a:endParaRPr lang="en-US" dirty="0"/>
          </a:p>
        </p:txBody>
      </p:sp>
    </p:spTree>
    <p:extLst>
      <p:ext uri="{BB962C8B-B14F-4D97-AF65-F5344CB8AC3E}">
        <p14:creationId xmlns:p14="http://schemas.microsoft.com/office/powerpoint/2010/main" val="2234020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pic>
        <p:nvPicPr>
          <p:cNvPr id="3073"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916" y="847349"/>
            <a:ext cx="180975" cy="247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42352" y="1690960"/>
            <a:ext cx="5756910" cy="2947670"/>
          </a:xfrm>
          <a:prstGeom prst="rect">
            <a:avLst/>
          </a:prstGeom>
        </p:spPr>
      </p:pic>
      <p:pic>
        <p:nvPicPr>
          <p:cNvPr id="308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525" y="5041888"/>
            <a:ext cx="2286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9173" y="5041888"/>
            <a:ext cx="238125" cy="209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2"/>
          <p:cNvSpPr>
            <a:spLocks noChangeArrowheads="1"/>
          </p:cNvSpPr>
          <p:nvPr/>
        </p:nvSpPr>
        <p:spPr bwMode="auto">
          <a:xfrm>
            <a:off x="7075174" y="4675473"/>
            <a:ext cx="222528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type existing user </a:t>
            </a:r>
            <a:r>
              <a:rPr kumimoji="0" lang="en-US" altLang="en-US" sz="1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nae</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click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7" name="Picture 16"/>
          <p:cNvPicPr/>
          <p:nvPr/>
        </p:nvPicPr>
        <p:blipFill>
          <a:blip r:embed="rId7">
            <a:extLst>
              <a:ext uri="{28A0092B-C50C-407E-A947-70E740481C1C}">
                <a14:useLocalDpi xmlns:a14="http://schemas.microsoft.com/office/drawing/2010/main" val="0"/>
              </a:ext>
            </a:extLst>
          </a:blip>
          <a:stretch>
            <a:fillRect/>
          </a:stretch>
        </p:blipFill>
        <p:spPr>
          <a:xfrm>
            <a:off x="289877" y="6019957"/>
            <a:ext cx="5888355" cy="523875"/>
          </a:xfrm>
          <a:prstGeom prst="rect">
            <a:avLst/>
          </a:prstGeom>
        </p:spPr>
      </p:pic>
      <p:pic>
        <p:nvPicPr>
          <p:cNvPr id="18" name="Picture 17"/>
          <p:cNvPicPr/>
          <p:nvPr/>
        </p:nvPicPr>
        <p:blipFill>
          <a:blip r:embed="rId8">
            <a:extLst>
              <a:ext uri="{28A0092B-C50C-407E-A947-70E740481C1C}">
                <a14:useLocalDpi xmlns:a14="http://schemas.microsoft.com/office/drawing/2010/main" val="0"/>
              </a:ext>
            </a:extLst>
          </a:blip>
          <a:stretch>
            <a:fillRect/>
          </a:stretch>
        </p:blipFill>
        <p:spPr>
          <a:xfrm>
            <a:off x="6553894" y="3705942"/>
            <a:ext cx="5537200" cy="2588019"/>
          </a:xfrm>
          <a:prstGeom prst="rect">
            <a:avLst/>
          </a:prstGeom>
        </p:spPr>
      </p:pic>
      <p:pic>
        <p:nvPicPr>
          <p:cNvPr id="14" name="Picture 13"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77450" y="14530"/>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212" y="-63366"/>
            <a:ext cx="12070882" cy="1754326"/>
          </a:xfrm>
          <a:prstGeom prst="rect">
            <a:avLst/>
          </a:prstGeom>
          <a:noFill/>
        </p:spPr>
        <p:txBody>
          <a:bodyPr wrap="square" rtlCol="0">
            <a:spAutoFit/>
          </a:bodyPr>
          <a:lstStyle/>
          <a:p>
            <a:r>
              <a:rPr lang="en-US" b="1" dirty="0" smtClean="0">
                <a:solidFill>
                  <a:schemeClr val="bg1"/>
                </a:solidFill>
              </a:rPr>
              <a:t>System User </a:t>
            </a:r>
            <a:r>
              <a:rPr lang="en-US" dirty="0" smtClean="0">
                <a:solidFill>
                  <a:schemeClr val="bg1"/>
                </a:solidFill>
              </a:rPr>
              <a:t>– </a:t>
            </a:r>
          </a:p>
          <a:p>
            <a:r>
              <a:rPr lang="en-US" u="sng" dirty="0" smtClean="0">
                <a:solidFill>
                  <a:schemeClr val="bg1"/>
                </a:solidFill>
              </a:rPr>
              <a:t>Create Access for new employee </a:t>
            </a:r>
          </a:p>
          <a:p>
            <a:r>
              <a:rPr lang="en-US" dirty="0" smtClean="0">
                <a:solidFill>
                  <a:schemeClr val="bg1"/>
                </a:solidFill>
              </a:rPr>
              <a:t>Creating an access account as requested in the access requesting form ( User / Admin) to the new employee. Refresh the page by clicking       and add details as below, </a:t>
            </a:r>
          </a:p>
          <a:p>
            <a:r>
              <a:rPr lang="en-US" dirty="0" smtClean="0">
                <a:solidFill>
                  <a:schemeClr val="bg1"/>
                </a:solidFill>
              </a:rPr>
              <a:t>User Name ( Ex. </a:t>
            </a:r>
            <a:r>
              <a:rPr lang="en-US" dirty="0" err="1" smtClean="0">
                <a:solidFill>
                  <a:schemeClr val="bg1"/>
                </a:solidFill>
              </a:rPr>
              <a:t>Chalanim</a:t>
            </a:r>
            <a:r>
              <a:rPr lang="en-US" dirty="0" smtClean="0">
                <a:solidFill>
                  <a:schemeClr val="bg1"/>
                </a:solidFill>
              </a:rPr>
              <a:t>) – employee details search from the drop down list -  set the pass work and re type it – set Expr in days as “0” ( Zero) – User level as requested (select Manage for User level access and Administrator for Admin access) </a:t>
            </a:r>
            <a:endParaRPr lang="en-US" dirty="0">
              <a:solidFill>
                <a:schemeClr val="bg1"/>
              </a:solidFill>
            </a:endParaRPr>
          </a:p>
        </p:txBody>
      </p:sp>
      <p:sp>
        <p:nvSpPr>
          <p:cNvPr id="6" name="TextBox 5"/>
          <p:cNvSpPr txBox="1"/>
          <p:nvPr/>
        </p:nvSpPr>
        <p:spPr>
          <a:xfrm>
            <a:off x="0" y="4675473"/>
            <a:ext cx="6309677" cy="923330"/>
          </a:xfrm>
          <a:prstGeom prst="rect">
            <a:avLst/>
          </a:prstGeom>
          <a:noFill/>
        </p:spPr>
        <p:txBody>
          <a:bodyPr wrap="square" rtlCol="0">
            <a:spAutoFit/>
          </a:bodyPr>
          <a:lstStyle/>
          <a:p>
            <a:r>
              <a:rPr lang="en-US" u="sng" dirty="0" smtClean="0">
                <a:solidFill>
                  <a:schemeClr val="bg1"/>
                </a:solidFill>
              </a:rPr>
              <a:t>Edit Access in existing employee </a:t>
            </a:r>
          </a:p>
          <a:p>
            <a:r>
              <a:rPr lang="en-US" dirty="0" smtClean="0">
                <a:solidFill>
                  <a:schemeClr val="bg1"/>
                </a:solidFill>
              </a:rPr>
              <a:t>Search current user      type existing user name – click       in front of the name. </a:t>
            </a:r>
            <a:endParaRPr lang="en-US" dirty="0">
              <a:solidFill>
                <a:schemeClr val="bg1"/>
              </a:solidFill>
            </a:endParaRPr>
          </a:p>
        </p:txBody>
      </p:sp>
    </p:spTree>
    <p:extLst>
      <p:ext uri="{BB962C8B-B14F-4D97-AF65-F5344CB8AC3E}">
        <p14:creationId xmlns:p14="http://schemas.microsoft.com/office/powerpoint/2010/main" val="2774132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tile tx="0" ty="0" sx="100000" sy="100000" flip="none" algn="tl"/>
        </a:blipFill>
        <a:effectLst/>
      </p:bgPr>
    </p:bg>
    <p:spTree>
      <p:nvGrpSpPr>
        <p:cNvPr id="1" name=""/>
        <p:cNvGrpSpPr/>
        <p:nvPr/>
      </p:nvGrpSpPr>
      <p:grpSpPr>
        <a:xfrm>
          <a:off x="0" y="0"/>
          <a:ext cx="0" cy="0"/>
          <a:chOff x="0" y="0"/>
          <a:chExt cx="0" cy="0"/>
        </a:xfrm>
      </p:grpSpPr>
      <p:pic>
        <p:nvPicPr>
          <p:cNvPr id="4097" name="Picture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0" y="66398"/>
            <a:ext cx="209550" cy="247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79755" y="1129428"/>
            <a:ext cx="5732145" cy="2685415"/>
          </a:xfrm>
          <a:prstGeom prst="rect">
            <a:avLst/>
          </a:prstGeom>
        </p:spPr>
      </p:pic>
      <p:sp>
        <p:nvSpPr>
          <p:cNvPr id="4" name="Rectangle 3"/>
          <p:cNvSpPr/>
          <p:nvPr/>
        </p:nvSpPr>
        <p:spPr>
          <a:xfrm>
            <a:off x="6907579" y="872954"/>
            <a:ext cx="2350708" cy="405367"/>
          </a:xfrm>
          <a:prstGeom prst="rect">
            <a:avLst/>
          </a:prstGeom>
        </p:spPr>
        <p:txBody>
          <a:bodyPr wrap="none">
            <a:spAutoFit/>
          </a:bodyPr>
          <a:lstStyle/>
          <a:p>
            <a:pPr marL="342900" marR="0" lvl="0" indent="-342900" algn="just">
              <a:lnSpc>
                <a:spcPct val="107000"/>
              </a:lnSpc>
              <a:spcBef>
                <a:spcPts val="0"/>
              </a:spcBef>
              <a:spcAft>
                <a:spcPts val="800"/>
              </a:spcAft>
              <a:buFont typeface="+mj-lt"/>
              <a:buAutoNum type="arabicPeriod"/>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Project Creation</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796925" y="4498749"/>
            <a:ext cx="5925185" cy="2028825"/>
          </a:xfrm>
          <a:prstGeom prst="rect">
            <a:avLst/>
          </a:prstGeom>
        </p:spPr>
      </p:pic>
      <p:sp>
        <p:nvSpPr>
          <p:cNvPr id="6" name="Rectangle 5"/>
          <p:cNvSpPr/>
          <p:nvPr/>
        </p:nvSpPr>
        <p:spPr>
          <a:xfrm>
            <a:off x="6311900" y="1152354"/>
            <a:ext cx="5664200" cy="3945054"/>
          </a:xfrm>
          <a:prstGeom prst="rect">
            <a:avLst/>
          </a:prstGeom>
        </p:spPr>
        <p:txBody>
          <a:bodyPr wrap="square">
            <a:spAutoFit/>
          </a:bodyPr>
          <a:lstStyle/>
          <a:p>
            <a:pPr marL="457200" marR="0" algn="just">
              <a:lnSpc>
                <a:spcPct val="107000"/>
              </a:lnSpc>
              <a:spcBef>
                <a:spcPts val="0"/>
              </a:spcBef>
              <a:spcAft>
                <a:spcPts val="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Bench mark times for PMS creations with more than 5 tasks will have to be handled case by case. Soon after a new PMS is added / existing PMS is updated/ extended, screenshots will be sent via email to relevant person who re3quested the requirement to confirm the request is done. </a:t>
            </a:r>
          </a:p>
          <a:p>
            <a:pPr marL="457200" marR="0" algn="just">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Once3 a PMS is created for an employee, any changes, updates or extensions required should be sent to System admin Department. Through the relevant HOD without the relevant HOD’s approval, none will be performed. The same requirement in respect of HODs will be performed ONLY with the approval from CEO.</a:t>
            </a: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descr="Description: Description: https://photos-6.dropbox.com/t/2/AACVKZu5T6-GQ232g1DUZsjar42LH972mGV2I0_4z07Tfw/12/455738658/jpeg/32x32/3/1450274400/0/2/TEKSS-2.jpg/EOj_wdcDGDggBygH/_W8sJ10uiOMA452xpJPV781wgSSVaXfc1Y6mxvV9KGw?size_mode=3&amp;size=1024x7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7450" y="4677"/>
            <a:ext cx="211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0" y="66398"/>
            <a:ext cx="10077450" cy="923330"/>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Click        to edit user name or password </a:t>
            </a:r>
          </a:p>
          <a:p>
            <a:r>
              <a:rPr lang="en-US" dirty="0" smtClean="0">
                <a:solidFill>
                  <a:schemeClr val="bg1"/>
                </a:solidFill>
                <a:latin typeface="Times New Roman" panose="02020603050405020304" pitchFamily="18" charset="0"/>
                <a:cs typeface="Times New Roman" panose="02020603050405020304" pitchFamily="18" charset="0"/>
              </a:rPr>
              <a:t>Re type the user name and password – make “0” Zero Expr days – select user group as administrator or manager – “Save”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8197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202</TotalTime>
  <Words>1513</Words>
  <Application>Microsoft Office PowerPoint</Application>
  <PresentationFormat>Widescreen</PresentationFormat>
  <Paragraphs>121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Times New Roman</vt:lpstr>
      <vt:lpstr>Wingdings 2</vt:lpstr>
      <vt:lpstr>Celestial</vt:lpstr>
      <vt:lpstr>Project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system</dc:title>
  <dc:creator>Chalani Maduwanthi - System Admin</dc:creator>
  <cp:lastModifiedBy>Chalani Maduwanthi - System Admin</cp:lastModifiedBy>
  <cp:revision>34</cp:revision>
  <dcterms:created xsi:type="dcterms:W3CDTF">2016-04-19T10:23:56Z</dcterms:created>
  <dcterms:modified xsi:type="dcterms:W3CDTF">2016-05-03T09:02:54Z</dcterms:modified>
</cp:coreProperties>
</file>